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9" r:id="rId3"/>
    <p:sldId id="260" r:id="rId4"/>
    <p:sldId id="261" r:id="rId5"/>
  </p:sldIdLst>
  <p:sldSz cx="9144000" cy="6858000" type="screen4x3"/>
  <p:notesSz cx="6735763" cy="98663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17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5367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14626" y="0"/>
            <a:ext cx="2919565" cy="495367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>
              <a:defRPr sz="1200"/>
            </a:lvl1pPr>
          </a:lstStyle>
          <a:p>
            <a:fld id="{67CE9D2F-6158-4DD1-8D96-45D71527AC46}" type="datetimeFigureOut">
              <a:rPr lang="ko-KR" altLang="en-US" smtClean="0"/>
              <a:t>2024-12-05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370947"/>
            <a:ext cx="2919565" cy="495367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14626" y="9370947"/>
            <a:ext cx="2919565" cy="495367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r">
              <a:defRPr sz="1200"/>
            </a:lvl1pPr>
          </a:lstStyle>
          <a:p>
            <a:fld id="{A4B13814-9727-40E0-B748-BC16C9F875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92242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>
              <a:defRPr sz="1200"/>
            </a:lvl1pPr>
          </a:lstStyle>
          <a:p>
            <a:fld id="{FC2E0C4D-06BB-4144-84DE-457FA1C36E0F}" type="datetimeFigureOut">
              <a:rPr lang="ko-KR" altLang="en-US" smtClean="0"/>
              <a:pPr/>
              <a:t>2024-12-05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4" tIns="45377" rIns="90754" bIns="4537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54" tIns="45377" rIns="90754" bIns="45377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0" cy="495028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0" cy="495028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r">
              <a:defRPr sz="1200"/>
            </a:lvl1pPr>
          </a:lstStyle>
          <a:p>
            <a:fld id="{7FCCCA71-9A1A-4BDB-96BE-3755F3CC71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6098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CCA71-9A1A-4BDB-96BE-3755F3CC7142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312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CCA71-9A1A-4BDB-96BE-3755F3CC7142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415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5BBFE-ADE5-4CC2-9390-0C0C27BB4307}" type="datetime1">
              <a:rPr lang="ko-KR" altLang="en-US" smtClean="0"/>
              <a:pPr/>
              <a:t>2024-12-05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0DBC-6941-4F33-885B-D9C3EB8D42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6530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77B6-E863-40BE-9070-AC8B7FAE362E}" type="datetime1">
              <a:rPr lang="ko-KR" altLang="en-US" smtClean="0"/>
              <a:pPr/>
              <a:t>2024-12-05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0DBC-6941-4F33-885B-D9C3EB8D42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9699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E485-48E7-4CA1-B0EC-CC022DA3DDFE}" type="datetime1">
              <a:rPr lang="ko-KR" altLang="en-US" smtClean="0"/>
              <a:pPr/>
              <a:t>2024-12-05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0DBC-6941-4F33-885B-D9C3EB8D42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147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42439-C888-46B0-BC75-16F06A042B9A}" type="datetime1">
              <a:rPr lang="ko-KR" altLang="en-US" smtClean="0"/>
              <a:pPr/>
              <a:t>2024-12-05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0DBC-6941-4F33-885B-D9C3EB8D423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7" name="직선 연결선 6"/>
          <p:cNvCxnSpPr/>
          <p:nvPr userDrawn="1"/>
        </p:nvCxnSpPr>
        <p:spPr>
          <a:xfrm>
            <a:off x="251520" y="515747"/>
            <a:ext cx="864096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 userDrawn="1"/>
        </p:nvCxnSpPr>
        <p:spPr>
          <a:xfrm>
            <a:off x="539552" y="83699"/>
            <a:ext cx="0" cy="69269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4098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CD253-B234-4E5D-8023-2500D748E472}" type="datetime1">
              <a:rPr lang="ko-KR" altLang="en-US" smtClean="0"/>
              <a:pPr/>
              <a:t>2024-12-05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0DBC-6941-4F33-885B-D9C3EB8D42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4684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B551E-E419-4080-A1E8-0E8E854B89A4}" type="datetime1">
              <a:rPr lang="ko-KR" altLang="en-US" smtClean="0"/>
              <a:pPr/>
              <a:t>2024-12-05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0DBC-6941-4F33-885B-D9C3EB8D42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5033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147E8-6A1D-4571-88C2-97A3C1B1F56C}" type="datetime1">
              <a:rPr lang="ko-KR" altLang="en-US" smtClean="0"/>
              <a:pPr/>
              <a:t>2024-12-05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0DBC-6941-4F33-885B-D9C3EB8D42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2062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7CF8B-5878-4A51-BD51-3BCFE1ACD955}" type="datetime1">
              <a:rPr lang="ko-KR" altLang="en-US" smtClean="0"/>
              <a:pPr/>
              <a:t>2024-12-05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0DBC-6941-4F33-885B-D9C3EB8D42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0838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A3A9F-C0EC-488D-9A41-2120DEE00028}" type="datetime1">
              <a:rPr lang="ko-KR" altLang="en-US" smtClean="0"/>
              <a:pPr/>
              <a:t>2024-12-05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0DBC-6941-4F33-885B-D9C3EB8D42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5149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6A082-89CD-499C-A317-5BFBC850CA15}" type="datetime1">
              <a:rPr lang="ko-KR" altLang="en-US" smtClean="0"/>
              <a:pPr/>
              <a:t>2024-12-05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0DBC-6941-4F33-885B-D9C3EB8D42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2828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DD84A-64D9-4878-85FE-991CE5D5111E}" type="datetime1">
              <a:rPr lang="ko-KR" altLang="en-US" smtClean="0"/>
              <a:pPr/>
              <a:t>2024-12-05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0DBC-6941-4F33-885B-D9C3EB8D42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6066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BBE5-FF9A-475A-AACF-391AB3A1335C}" type="datetime1">
              <a:rPr lang="ko-KR" altLang="en-US" smtClean="0"/>
              <a:pPr/>
              <a:t>2024-12-05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80DBC-6941-4F33-885B-D9C3EB8D42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206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55576" y="1412776"/>
            <a:ext cx="7772400" cy="1470025"/>
          </a:xfrm>
        </p:spPr>
        <p:txBody>
          <a:bodyPr>
            <a:normAutofit/>
          </a:bodyPr>
          <a:lstStyle/>
          <a:p>
            <a:r>
              <a:rPr lang="ko-KR" altLang="en-US" sz="4000" b="1" dirty="0"/>
              <a:t>산업기반 분야</a:t>
            </a:r>
            <a:r>
              <a:rPr lang="en-US" altLang="ko-KR" sz="4000" b="1" dirty="0"/>
              <a:t> </a:t>
            </a:r>
            <a:r>
              <a:rPr lang="ko-KR" altLang="en-US" sz="4000" b="1" dirty="0"/>
              <a:t>기획방향 </a:t>
            </a:r>
            <a:endParaRPr lang="ko-KR" altLang="en-US" sz="40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66414" y="3189288"/>
            <a:ext cx="6400800" cy="527744"/>
          </a:xfrm>
        </p:spPr>
        <p:txBody>
          <a:bodyPr/>
          <a:lstStyle/>
          <a:p>
            <a:r>
              <a:rPr lang="en-US" altLang="ko-KR" sz="2800">
                <a:solidFill>
                  <a:schemeClr val="tx1"/>
                </a:solidFill>
              </a:rPr>
              <a:t>2025.  </a:t>
            </a:r>
            <a:r>
              <a:rPr lang="en-US" altLang="ko-KR" sz="2800" dirty="0">
                <a:solidFill>
                  <a:schemeClr val="tx1"/>
                </a:solidFill>
              </a:rPr>
              <a:t>.</a:t>
            </a:r>
            <a:endParaRPr lang="en-US" altLang="ko-KR" b="1" dirty="0">
              <a:solidFill>
                <a:schemeClr val="tx1"/>
              </a:solidFill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0DBC-6941-4F33-885B-D9C3EB8D4231}" type="slidenum">
              <a:rPr lang="ko-KR" altLang="en-US" smtClean="0"/>
              <a:pPr/>
              <a:t>1</a:t>
            </a:fld>
            <a:endParaRPr lang="ko-KR" altLang="en-US" dirty="0"/>
          </a:p>
        </p:txBody>
      </p:sp>
      <p:sp>
        <p:nvSpPr>
          <p:cNvPr id="5" name="부제목 2"/>
          <p:cNvSpPr txBox="1">
            <a:spLocks/>
          </p:cNvSpPr>
          <p:nvPr/>
        </p:nvSpPr>
        <p:spPr>
          <a:xfrm>
            <a:off x="1340193" y="4244975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o-KR" altLang="en-US" sz="1200" dirty="0"/>
          </a:p>
        </p:txBody>
      </p:sp>
      <p:sp>
        <p:nvSpPr>
          <p:cNvPr id="6" name="부제목 2"/>
          <p:cNvSpPr txBox="1">
            <a:spLocks/>
          </p:cNvSpPr>
          <p:nvPr/>
        </p:nvSpPr>
        <p:spPr>
          <a:xfrm>
            <a:off x="1411560" y="5079206"/>
            <a:ext cx="6616824" cy="7980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ko-KR" sz="1050" dirty="0">
                <a:solidFill>
                  <a:srgbClr val="0000FF"/>
                </a:solidFill>
              </a:rPr>
              <a:t># 10</a:t>
            </a:r>
            <a:r>
              <a:rPr lang="ko-KR" altLang="en-US" sz="1050" dirty="0" err="1">
                <a:solidFill>
                  <a:srgbClr val="0000FF"/>
                </a:solidFill>
              </a:rPr>
              <a:t>분이내</a:t>
            </a:r>
            <a:r>
              <a:rPr lang="ko-KR" altLang="en-US" sz="1050" dirty="0">
                <a:solidFill>
                  <a:srgbClr val="0000FF"/>
                </a:solidFill>
              </a:rPr>
              <a:t> 발표내용</a:t>
            </a:r>
            <a:endParaRPr lang="en-US" altLang="ko-KR" sz="1050" dirty="0">
              <a:solidFill>
                <a:srgbClr val="0000FF"/>
              </a:solidFill>
            </a:endParaRPr>
          </a:p>
          <a:p>
            <a:pPr algn="l"/>
            <a:r>
              <a:rPr lang="en-US" altLang="ko-KR" sz="1050" dirty="0">
                <a:solidFill>
                  <a:srgbClr val="0000FF"/>
                </a:solidFill>
              </a:rPr>
              <a:t># </a:t>
            </a:r>
            <a:r>
              <a:rPr lang="ko-KR" altLang="en-US" sz="1050" dirty="0">
                <a:solidFill>
                  <a:srgbClr val="0000FF"/>
                </a:solidFill>
              </a:rPr>
              <a:t>특별한 템플릿</a:t>
            </a:r>
            <a:r>
              <a:rPr lang="en-US" altLang="ko-KR" sz="1050" dirty="0">
                <a:solidFill>
                  <a:srgbClr val="0000FF"/>
                </a:solidFill>
              </a:rPr>
              <a:t>(</a:t>
            </a:r>
            <a:r>
              <a:rPr lang="ko-KR" altLang="en-US" sz="1050" dirty="0">
                <a:solidFill>
                  <a:srgbClr val="0000FF"/>
                </a:solidFill>
              </a:rPr>
              <a:t>배경</a:t>
            </a:r>
            <a:r>
              <a:rPr lang="en-US" altLang="ko-KR" sz="1050" dirty="0">
                <a:solidFill>
                  <a:srgbClr val="0000FF"/>
                </a:solidFill>
              </a:rPr>
              <a:t>, </a:t>
            </a:r>
            <a:r>
              <a:rPr lang="ko-KR" altLang="en-US" sz="1050" dirty="0">
                <a:solidFill>
                  <a:srgbClr val="0000FF"/>
                </a:solidFill>
              </a:rPr>
              <a:t>글꼴</a:t>
            </a:r>
            <a:r>
              <a:rPr lang="en-US" altLang="ko-KR" sz="1050" dirty="0">
                <a:solidFill>
                  <a:srgbClr val="0000FF"/>
                </a:solidFill>
              </a:rPr>
              <a:t>, </a:t>
            </a:r>
            <a:r>
              <a:rPr lang="ko-KR" altLang="en-US" sz="1050" dirty="0" err="1">
                <a:solidFill>
                  <a:srgbClr val="0000FF"/>
                </a:solidFill>
              </a:rPr>
              <a:t>에니매이션</a:t>
            </a:r>
            <a:r>
              <a:rPr lang="en-US" altLang="ko-KR" sz="1050" dirty="0">
                <a:solidFill>
                  <a:srgbClr val="0000FF"/>
                </a:solidFill>
              </a:rPr>
              <a:t>, </a:t>
            </a:r>
            <a:r>
              <a:rPr lang="ko-KR" altLang="en-US" sz="1050" dirty="0">
                <a:solidFill>
                  <a:srgbClr val="0000FF"/>
                </a:solidFill>
              </a:rPr>
              <a:t>동영상 등</a:t>
            </a:r>
            <a:r>
              <a:rPr lang="en-US" altLang="ko-KR" sz="1050" dirty="0">
                <a:solidFill>
                  <a:srgbClr val="0000FF"/>
                </a:solidFill>
              </a:rPr>
              <a:t>)</a:t>
            </a:r>
            <a:r>
              <a:rPr lang="ko-KR" altLang="en-US" sz="1050" dirty="0">
                <a:solidFill>
                  <a:srgbClr val="0000FF"/>
                </a:solidFill>
              </a:rPr>
              <a:t>을</a:t>
            </a:r>
            <a:r>
              <a:rPr lang="en-US" altLang="ko-KR" sz="1050" dirty="0">
                <a:solidFill>
                  <a:srgbClr val="0000FF"/>
                </a:solidFill>
              </a:rPr>
              <a:t> </a:t>
            </a:r>
            <a:r>
              <a:rPr lang="ko-KR" altLang="en-US" sz="1050" dirty="0">
                <a:solidFill>
                  <a:srgbClr val="0000FF"/>
                </a:solidFill>
              </a:rPr>
              <a:t>사용하지 않고</a:t>
            </a:r>
            <a:r>
              <a:rPr lang="en-US" altLang="ko-KR" sz="1050" dirty="0">
                <a:solidFill>
                  <a:srgbClr val="0000FF"/>
                </a:solidFill>
              </a:rPr>
              <a:t>,</a:t>
            </a:r>
            <a:r>
              <a:rPr lang="ko-KR" altLang="en-US" sz="1050" dirty="0">
                <a:solidFill>
                  <a:srgbClr val="0000FF"/>
                </a:solidFill>
              </a:rPr>
              <a:t> 흰색 바탕에 내용 편집</a:t>
            </a:r>
            <a:endParaRPr lang="en-US" altLang="ko-KR" sz="1050" dirty="0">
              <a:solidFill>
                <a:srgbClr val="0000FF"/>
              </a:solidFill>
            </a:endParaRPr>
          </a:p>
          <a:p>
            <a:pPr algn="l"/>
            <a:r>
              <a:rPr lang="en-US" altLang="ko-KR" sz="1050" dirty="0">
                <a:solidFill>
                  <a:srgbClr val="0000FF"/>
                </a:solidFill>
              </a:rPr>
              <a:t># </a:t>
            </a:r>
            <a:r>
              <a:rPr lang="ko-KR" altLang="en-US" sz="1050" dirty="0">
                <a:solidFill>
                  <a:srgbClr val="0000FF"/>
                </a:solidFill>
              </a:rPr>
              <a:t>내용에 따라 글씨 크기 조절 가능</a:t>
            </a:r>
            <a:endParaRPr lang="en-US" altLang="ko-KR" sz="1050" dirty="0">
              <a:solidFill>
                <a:srgbClr val="0000FF"/>
              </a:solidFill>
            </a:endParaRPr>
          </a:p>
          <a:p>
            <a:pPr algn="l"/>
            <a:r>
              <a:rPr lang="en-US" altLang="ko-KR" sz="1050" dirty="0">
                <a:solidFill>
                  <a:srgbClr val="0000FF"/>
                </a:solidFill>
              </a:rPr>
              <a:t># </a:t>
            </a:r>
            <a:r>
              <a:rPr lang="ko-KR" altLang="en-US" sz="1050" dirty="0">
                <a:solidFill>
                  <a:srgbClr val="0000FF"/>
                </a:solidFill>
              </a:rPr>
              <a:t>과도한 디자인 요소는 자제요망</a:t>
            </a:r>
            <a:endParaRPr lang="en-US" altLang="ko-KR" sz="105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613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18864" y="-13394"/>
            <a:ext cx="8229600" cy="634082"/>
          </a:xfrm>
        </p:spPr>
        <p:txBody>
          <a:bodyPr>
            <a:noAutofit/>
          </a:bodyPr>
          <a:lstStyle/>
          <a:p>
            <a:pPr algn="l"/>
            <a:r>
              <a:rPr lang="en-US" altLang="ko-KR" sz="2400" b="1" dirty="0"/>
              <a:t>1. </a:t>
            </a:r>
            <a:r>
              <a:rPr lang="ko-KR" altLang="en-US" sz="2400" b="1" dirty="0"/>
              <a:t>산업기반 분야 개요 </a:t>
            </a:r>
            <a:r>
              <a:rPr lang="en-US" altLang="ko-KR" sz="1200" b="1" dirty="0">
                <a:solidFill>
                  <a:srgbClr val="0000FF"/>
                </a:solidFill>
              </a:rPr>
              <a:t>(1</a:t>
            </a:r>
            <a:r>
              <a:rPr lang="ko-KR" altLang="en-US" sz="1200" b="1" dirty="0">
                <a:solidFill>
                  <a:srgbClr val="0000FF"/>
                </a:solidFill>
              </a:rPr>
              <a:t>페이지 이내</a:t>
            </a:r>
            <a:r>
              <a:rPr lang="en-US" altLang="ko-KR" sz="1200" b="1" dirty="0">
                <a:solidFill>
                  <a:srgbClr val="0000FF"/>
                </a:solidFill>
              </a:rPr>
              <a:t>)</a:t>
            </a:r>
            <a:endParaRPr lang="ko-KR" altLang="en-US" sz="2400" b="1" dirty="0">
              <a:solidFill>
                <a:srgbClr val="0000FF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ko-KR" sz="2000" dirty="0"/>
          </a:p>
          <a:p>
            <a:pPr marL="0" indent="0">
              <a:buNone/>
            </a:pPr>
            <a:r>
              <a:rPr lang="ko-KR" altLang="en-US" sz="2700" dirty="0">
                <a:solidFill>
                  <a:schemeClr val="tx1"/>
                </a:solidFill>
              </a:rPr>
              <a:t>□</a:t>
            </a:r>
            <a:endParaRPr lang="en-US" altLang="ko-KR" sz="2000" dirty="0"/>
          </a:p>
          <a:p>
            <a:pPr marL="0" indent="0">
              <a:buNone/>
            </a:pPr>
            <a:r>
              <a:rPr lang="en-US" altLang="ko-KR" sz="2000" dirty="0">
                <a:solidFill>
                  <a:srgbClr val="0000FF"/>
                </a:solidFill>
              </a:rPr>
              <a:t> </a:t>
            </a:r>
            <a:r>
              <a:rPr lang="ko-KR" altLang="en-US" sz="2400" dirty="0" err="1">
                <a:solidFill>
                  <a:srgbClr val="0000FF"/>
                </a:solidFill>
              </a:rPr>
              <a:t>ㅇ</a:t>
            </a:r>
            <a:endParaRPr lang="en-US" altLang="ko-KR" sz="2000" dirty="0"/>
          </a:p>
          <a:p>
            <a:endParaRPr lang="en-US" altLang="ko-KR" sz="2000" dirty="0"/>
          </a:p>
          <a:p>
            <a:pPr marL="0" indent="0">
              <a:buNone/>
            </a:pPr>
            <a:r>
              <a:rPr lang="en-US" altLang="ko-KR" sz="2000" dirty="0"/>
              <a:t>&lt; </a:t>
            </a:r>
            <a:r>
              <a:rPr lang="ko-KR" altLang="en-US" sz="2000" dirty="0"/>
              <a:t>작성 내용 </a:t>
            </a:r>
            <a:r>
              <a:rPr lang="en-US" altLang="ko-KR" sz="2000" dirty="0"/>
              <a:t>&gt;</a:t>
            </a:r>
          </a:p>
          <a:p>
            <a:pPr marL="0" indent="0">
              <a:buNone/>
            </a:pPr>
            <a:r>
              <a:rPr lang="ko-KR" altLang="en-US" sz="1600" dirty="0" err="1"/>
              <a:t>ㅇ</a:t>
            </a:r>
            <a:r>
              <a:rPr lang="ko-KR" altLang="en-US" sz="1600" dirty="0"/>
              <a:t> 소관 </a:t>
            </a:r>
            <a:r>
              <a:rPr lang="ko-KR" altLang="en-US" sz="1600" dirty="0" err="1"/>
              <a:t>세부분야</a:t>
            </a:r>
            <a:r>
              <a:rPr lang="ko-KR" altLang="en-US" sz="1600" dirty="0"/>
              <a:t> 설명</a:t>
            </a:r>
            <a:endParaRPr lang="en-US" altLang="ko-KR" sz="1600" dirty="0"/>
          </a:p>
          <a:p>
            <a:pPr marL="0" indent="0">
              <a:buNone/>
            </a:pPr>
            <a:r>
              <a:rPr lang="en-US" altLang="ko-KR" sz="1600" dirty="0"/>
              <a:t> - (</a:t>
            </a:r>
            <a:r>
              <a:rPr lang="ko-KR" altLang="en-US" sz="1600" dirty="0"/>
              <a:t>예</a:t>
            </a:r>
            <a:r>
              <a:rPr lang="en-US" altLang="ko-KR" sz="1600" dirty="0"/>
              <a:t>) </a:t>
            </a:r>
            <a:r>
              <a:rPr lang="ko-KR" altLang="en-US" sz="1600" dirty="0"/>
              <a:t>산업통상자원부 기반구축사업의 정의 및 필요성</a:t>
            </a:r>
            <a:endParaRPr lang="en-US" altLang="ko-KR" sz="1600" dirty="0"/>
          </a:p>
          <a:p>
            <a:pPr marL="0" indent="0">
              <a:buNone/>
            </a:pPr>
            <a:r>
              <a:rPr lang="en-US" altLang="ko-KR" sz="1600" dirty="0"/>
              <a:t> -</a:t>
            </a:r>
            <a:r>
              <a:rPr lang="ko-KR" altLang="en-US" sz="1600" dirty="0"/>
              <a:t> </a:t>
            </a:r>
            <a:r>
              <a:rPr lang="en-US" altLang="ko-KR" sz="1600" dirty="0"/>
              <a:t>(</a:t>
            </a:r>
            <a:r>
              <a:rPr lang="ko-KR" altLang="en-US" sz="1600" dirty="0"/>
              <a:t>예</a:t>
            </a:r>
            <a:r>
              <a:rPr lang="en-US" altLang="ko-KR" sz="1600" dirty="0"/>
              <a:t>) </a:t>
            </a:r>
            <a:r>
              <a:rPr lang="ko-KR" altLang="en-US" sz="1600" dirty="0"/>
              <a:t>일반회계와 </a:t>
            </a:r>
            <a:r>
              <a:rPr lang="ko-KR" altLang="en-US" sz="1600" dirty="0" err="1"/>
              <a:t>균특회계</a:t>
            </a:r>
            <a:r>
              <a:rPr lang="ko-KR" altLang="en-US" sz="1600" dirty="0"/>
              <a:t> 등 정부지원 목적에 따른 기반구축사업</a:t>
            </a:r>
            <a:endParaRPr lang="en-US" altLang="ko-KR" sz="1600" dirty="0"/>
          </a:p>
          <a:p>
            <a:pPr marL="0" indent="0">
              <a:buNone/>
            </a:pPr>
            <a:r>
              <a:rPr lang="en-US" altLang="ko-KR" sz="1600" dirty="0"/>
              <a:t> - (</a:t>
            </a:r>
            <a:r>
              <a:rPr lang="ko-KR" altLang="en-US" sz="1600" dirty="0"/>
              <a:t>예</a:t>
            </a:r>
            <a:r>
              <a:rPr lang="en-US" altLang="ko-KR" sz="1600" dirty="0"/>
              <a:t>) (</a:t>
            </a:r>
            <a:r>
              <a:rPr lang="ko-KR" altLang="en-US" sz="1600" dirty="0"/>
              <a:t>필요 시</a:t>
            </a:r>
            <a:r>
              <a:rPr lang="en-US" altLang="ko-KR" sz="1600" dirty="0"/>
              <a:t>) </a:t>
            </a:r>
            <a:r>
              <a:rPr lang="ko-KR" altLang="en-US" sz="1600" dirty="0"/>
              <a:t>해외 사례와의 비교 포함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0DBC-6941-4F33-885B-D9C3EB8D4231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6154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>
              <a:buNone/>
            </a:pPr>
            <a:endParaRPr lang="en-US" altLang="ko-KR" sz="2000" dirty="0"/>
          </a:p>
          <a:p>
            <a:pPr marL="0" indent="0">
              <a:buNone/>
            </a:pPr>
            <a:r>
              <a:rPr lang="ko-KR" altLang="en-US" sz="3600" dirty="0"/>
              <a:t>□</a:t>
            </a:r>
            <a:endParaRPr lang="en-US" altLang="ko-KR" sz="2800" dirty="0"/>
          </a:p>
          <a:p>
            <a:pPr marL="0" indent="0">
              <a:buNone/>
            </a:pPr>
            <a:r>
              <a:rPr lang="en-US" altLang="ko-KR" sz="2800" dirty="0">
                <a:solidFill>
                  <a:srgbClr val="0000FF"/>
                </a:solidFill>
              </a:rPr>
              <a:t> </a:t>
            </a:r>
            <a:r>
              <a:rPr lang="ko-KR" altLang="en-US" sz="2800" dirty="0" err="1">
                <a:solidFill>
                  <a:srgbClr val="0000FF"/>
                </a:solidFill>
              </a:rPr>
              <a:t>ㅇ</a:t>
            </a:r>
            <a:endParaRPr lang="en-US" altLang="ko-KR" sz="2800" dirty="0"/>
          </a:p>
          <a:p>
            <a:endParaRPr lang="en-US" altLang="ko-KR" sz="2000" dirty="0"/>
          </a:p>
          <a:p>
            <a:endParaRPr lang="en-US" altLang="ko-KR" sz="2000" dirty="0"/>
          </a:p>
          <a:p>
            <a:pPr marL="0" indent="0">
              <a:buNone/>
            </a:pPr>
            <a:r>
              <a:rPr lang="en-US" altLang="ko-KR" sz="2000" dirty="0"/>
              <a:t>&lt; </a:t>
            </a:r>
            <a:r>
              <a:rPr lang="ko-KR" altLang="en-US" sz="2000" dirty="0"/>
              <a:t>작성 내용 </a:t>
            </a:r>
            <a:r>
              <a:rPr lang="en-US" altLang="ko-KR" sz="2000" dirty="0"/>
              <a:t>&gt;</a:t>
            </a:r>
          </a:p>
          <a:p>
            <a:pPr marL="0" indent="0">
              <a:buNone/>
            </a:pPr>
            <a:endParaRPr lang="en-US" altLang="ko-KR" sz="2000" dirty="0"/>
          </a:p>
          <a:p>
            <a:pPr marL="0" indent="0">
              <a:buNone/>
            </a:pPr>
            <a:r>
              <a:rPr lang="ko-KR" altLang="en-US" sz="1600" dirty="0" err="1"/>
              <a:t>ㅇ</a:t>
            </a:r>
            <a:r>
              <a:rPr lang="ko-KR" altLang="en-US" sz="1600" dirty="0"/>
              <a:t> 현 산업통상자원부 기반구축사업 추진 현황 및 문제점</a:t>
            </a: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 err="1"/>
              <a:t>ㅇ</a:t>
            </a:r>
            <a:r>
              <a:rPr lang="ko-KR" altLang="en-US" sz="1600" dirty="0"/>
              <a:t> 향후 개선해야 할 사항을 포함한 기반구축사업 추진 방향성에 대하여 기술</a:t>
            </a: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 err="1"/>
              <a:t>ㅇ</a:t>
            </a:r>
            <a:r>
              <a:rPr lang="en-US" altLang="ko-KR" sz="1600" dirty="0"/>
              <a:t> (</a:t>
            </a:r>
            <a:r>
              <a:rPr lang="ko-KR" altLang="en-US" sz="1600" dirty="0"/>
              <a:t>필요 시</a:t>
            </a:r>
            <a:r>
              <a:rPr lang="en-US" altLang="ko-KR" sz="1600" dirty="0"/>
              <a:t>) </a:t>
            </a:r>
            <a:r>
              <a:rPr lang="ko-KR" altLang="en-US" sz="1600" dirty="0"/>
              <a:t>해외 사례와의 비교 포함 </a:t>
            </a:r>
          </a:p>
          <a:p>
            <a:pPr marL="0" indent="0">
              <a:buNone/>
            </a:pPr>
            <a:endParaRPr lang="ko-KR" altLang="en-US" sz="1600" dirty="0"/>
          </a:p>
          <a:p>
            <a:endParaRPr lang="ko-KR" altLang="en-US" sz="16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0DBC-6941-4F33-885B-D9C3EB8D4231}" type="slidenum">
              <a:rPr lang="ko-KR" altLang="en-US" smtClean="0"/>
              <a:pPr/>
              <a:t>3</a:t>
            </a:fld>
            <a:endParaRPr lang="ko-KR" altLang="en-US"/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518864" y="-13394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2400" b="1" dirty="0"/>
              <a:t>2. </a:t>
            </a:r>
            <a:r>
              <a:rPr lang="ko-KR" altLang="en-US" sz="2400" b="1" dirty="0"/>
              <a:t>산업기반 분야 개선 방향 </a:t>
            </a:r>
            <a:r>
              <a:rPr lang="en-US" altLang="ko-KR" sz="1200" b="1" dirty="0">
                <a:solidFill>
                  <a:srgbClr val="0000FF"/>
                </a:solidFill>
              </a:rPr>
              <a:t>(1</a:t>
            </a:r>
            <a:r>
              <a:rPr lang="ko-KR" altLang="en-US" sz="1200" b="1" dirty="0">
                <a:solidFill>
                  <a:srgbClr val="0000FF"/>
                </a:solidFill>
              </a:rPr>
              <a:t>페이지 이내</a:t>
            </a:r>
            <a:r>
              <a:rPr lang="en-US" altLang="ko-KR" sz="1200" b="1" dirty="0">
                <a:solidFill>
                  <a:srgbClr val="0000FF"/>
                </a:solidFill>
              </a:rPr>
              <a:t>)</a:t>
            </a:r>
            <a:endParaRPr lang="ko-KR" altLang="en-US" sz="12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394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ko-KR" sz="2000" dirty="0"/>
          </a:p>
          <a:p>
            <a:pPr marL="0" indent="0">
              <a:buNone/>
            </a:pPr>
            <a:r>
              <a:rPr lang="ko-KR" altLang="en-US" sz="3600" dirty="0"/>
              <a:t>□</a:t>
            </a:r>
            <a:endParaRPr lang="en-US" altLang="ko-KR" sz="2800" dirty="0"/>
          </a:p>
          <a:p>
            <a:pPr marL="0" indent="0">
              <a:buNone/>
            </a:pPr>
            <a:r>
              <a:rPr lang="en-US" altLang="ko-KR" sz="2800" dirty="0">
                <a:solidFill>
                  <a:srgbClr val="0000FF"/>
                </a:solidFill>
              </a:rPr>
              <a:t> </a:t>
            </a:r>
            <a:r>
              <a:rPr lang="ko-KR" altLang="en-US" sz="2800" dirty="0" err="1">
                <a:solidFill>
                  <a:srgbClr val="0000FF"/>
                </a:solidFill>
              </a:rPr>
              <a:t>ㅇ</a:t>
            </a:r>
            <a:endParaRPr lang="en-US" altLang="ko-KR" sz="2800" dirty="0"/>
          </a:p>
          <a:p>
            <a:endParaRPr lang="en-US" altLang="ko-KR" sz="2000" dirty="0"/>
          </a:p>
          <a:p>
            <a:endParaRPr lang="en-US" altLang="ko-KR" sz="2000" dirty="0"/>
          </a:p>
          <a:p>
            <a:pPr marL="0" indent="0">
              <a:buNone/>
            </a:pPr>
            <a:r>
              <a:rPr lang="en-US" altLang="ko-KR" sz="2000" dirty="0"/>
              <a:t>&lt; </a:t>
            </a:r>
            <a:r>
              <a:rPr lang="ko-KR" altLang="en-US" sz="2000" dirty="0"/>
              <a:t>작성 내용 </a:t>
            </a:r>
            <a:r>
              <a:rPr lang="en-US" altLang="ko-KR" sz="2000" dirty="0"/>
              <a:t>&gt;</a:t>
            </a:r>
          </a:p>
          <a:p>
            <a:pPr marL="0" indent="0">
              <a:buNone/>
            </a:pPr>
            <a:endParaRPr lang="en-US" altLang="ko-KR" sz="2000" dirty="0"/>
          </a:p>
          <a:p>
            <a:pPr marL="0" indent="0">
              <a:buNone/>
            </a:pPr>
            <a:r>
              <a:rPr lang="ko-KR" altLang="en-US" sz="1600" dirty="0" err="1"/>
              <a:t>ㅇ</a:t>
            </a:r>
            <a:r>
              <a:rPr lang="ko-KR" altLang="en-US" sz="1600" dirty="0"/>
              <a:t> 산업 발전방향</a:t>
            </a:r>
            <a:r>
              <a:rPr lang="en-US" altLang="ko-KR" sz="1600" dirty="0"/>
              <a:t>,</a:t>
            </a:r>
            <a:r>
              <a:rPr lang="ko-KR" altLang="en-US" sz="1600" dirty="0"/>
              <a:t> </a:t>
            </a:r>
            <a:r>
              <a:rPr lang="en-US" altLang="ko-KR" sz="1600" dirty="0"/>
              <a:t>R&amp;D </a:t>
            </a:r>
            <a:r>
              <a:rPr lang="ko-KR" altLang="en-US" sz="1600" dirty="0" err="1"/>
              <a:t>로드맵</a:t>
            </a:r>
            <a:r>
              <a:rPr lang="ko-KR" altLang="en-US" sz="1600" dirty="0"/>
              <a:t> 등 국가 전략 방향에 맞춘 인프라구축 전략 제안</a:t>
            </a: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 err="1"/>
              <a:t>ㅇ</a:t>
            </a:r>
            <a:r>
              <a:rPr lang="ko-KR" altLang="en-US" sz="1600" dirty="0"/>
              <a:t> 기반구축사업 성과 극대화를 위한 추진전략 및</a:t>
            </a:r>
            <a:r>
              <a:rPr lang="en-US" altLang="ko-KR" sz="1600" dirty="0"/>
              <a:t> </a:t>
            </a:r>
            <a:r>
              <a:rPr lang="ko-KR" altLang="en-US" sz="1600" dirty="0"/>
              <a:t>방법 구체화</a:t>
            </a: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 err="1"/>
              <a:t>ㅇ</a:t>
            </a:r>
            <a:r>
              <a:rPr lang="en-US" altLang="ko-KR" sz="1600" dirty="0"/>
              <a:t> (</a:t>
            </a:r>
            <a:r>
              <a:rPr lang="ko-KR" altLang="en-US" sz="1600" dirty="0"/>
              <a:t>필요 시</a:t>
            </a:r>
            <a:r>
              <a:rPr lang="en-US" altLang="ko-KR" sz="1600" dirty="0"/>
              <a:t>) </a:t>
            </a:r>
            <a:r>
              <a:rPr lang="ko-KR" altLang="en-US" sz="1600" dirty="0"/>
              <a:t>해외 사례와의 비교 포함 </a:t>
            </a:r>
          </a:p>
          <a:p>
            <a:pPr marL="0" indent="0">
              <a:buNone/>
            </a:pPr>
            <a:endParaRPr lang="ko-KR" altLang="en-US" sz="1600" dirty="0"/>
          </a:p>
          <a:p>
            <a:pPr marL="0" indent="0">
              <a:buNone/>
            </a:pPr>
            <a:endParaRPr lang="ko-KR" altLang="en-US" sz="1600" dirty="0"/>
          </a:p>
          <a:p>
            <a:pPr marL="0" indent="0">
              <a:buNone/>
            </a:pPr>
            <a:endParaRPr lang="ko-KR" altLang="en-US" sz="16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80DBC-6941-4F33-885B-D9C3EB8D4231}" type="slidenum">
              <a:rPr lang="ko-KR" altLang="en-US" smtClean="0"/>
              <a:pPr/>
              <a:t>4</a:t>
            </a:fld>
            <a:endParaRPr lang="ko-KR" altLang="en-US"/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518864" y="-13394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2400" b="1" dirty="0"/>
              <a:t>3. </a:t>
            </a:r>
            <a:r>
              <a:rPr lang="ko-KR" altLang="en-US" sz="2400" b="1" dirty="0"/>
              <a:t>산업기술 인프라 구축 추진전략 </a:t>
            </a:r>
            <a:r>
              <a:rPr lang="en-US" altLang="ko-KR" sz="1200" b="1" dirty="0">
                <a:solidFill>
                  <a:srgbClr val="0000FF"/>
                </a:solidFill>
              </a:rPr>
              <a:t>(4</a:t>
            </a:r>
            <a:r>
              <a:rPr lang="ko-KR" altLang="en-US" sz="1200" b="1" dirty="0">
                <a:solidFill>
                  <a:srgbClr val="0000FF"/>
                </a:solidFill>
              </a:rPr>
              <a:t>페이지 이내</a:t>
            </a:r>
            <a:r>
              <a:rPr lang="en-US" altLang="ko-KR" sz="1200" b="1" dirty="0">
                <a:solidFill>
                  <a:srgbClr val="0000FF"/>
                </a:solidFill>
              </a:rPr>
              <a:t>)</a:t>
            </a:r>
            <a:endParaRPr lang="ko-KR" altLang="en-US" sz="12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569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203</Words>
  <Application>Microsoft Office PowerPoint</Application>
  <PresentationFormat>화면 슬라이드 쇼(4:3)</PresentationFormat>
  <Paragraphs>45</Paragraphs>
  <Slides>4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7" baseType="lpstr">
      <vt:lpstr>맑은 고딕</vt:lpstr>
      <vt:lpstr>Arial</vt:lpstr>
      <vt:lpstr>Office 테마</vt:lpstr>
      <vt:lpstr>산업기반 분야 기획방향 </vt:lpstr>
      <vt:lpstr>1. 산업기반 분야 개요 (1페이지 이내)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미래형 자동차 분야 기획방향</dc:title>
  <dc:creator>user</dc:creator>
  <cp:lastModifiedBy>KIAT</cp:lastModifiedBy>
  <cp:revision>49</cp:revision>
  <cp:lastPrinted>2023-08-02T04:42:27Z</cp:lastPrinted>
  <dcterms:created xsi:type="dcterms:W3CDTF">2018-01-19T05:53:50Z</dcterms:created>
  <dcterms:modified xsi:type="dcterms:W3CDTF">2024-12-05T02:07:50Z</dcterms:modified>
</cp:coreProperties>
</file>